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9" r:id="rId5"/>
    <p:sldId id="270" r:id="rId6"/>
    <p:sldId id="274" r:id="rId7"/>
    <p:sldId id="275" r:id="rId8"/>
    <p:sldId id="276" r:id="rId9"/>
    <p:sldId id="277" r:id="rId10"/>
    <p:sldId id="271" r:id="rId11"/>
    <p:sldId id="279" r:id="rId12"/>
    <p:sldId id="272" r:id="rId13"/>
    <p:sldId id="273" r:id="rId14"/>
    <p:sldId id="278" r:id="rId15"/>
    <p:sldId id="280" r:id="rId16"/>
    <p:sldId id="257" r:id="rId17"/>
    <p:sldId id="260" r:id="rId18"/>
    <p:sldId id="261" r:id="rId19"/>
    <p:sldId id="263" r:id="rId20"/>
    <p:sldId id="295" r:id="rId21"/>
    <p:sldId id="262" r:id="rId22"/>
    <p:sldId id="265" r:id="rId23"/>
    <p:sldId id="266" r:id="rId24"/>
    <p:sldId id="267" r:id="rId25"/>
    <p:sldId id="268" r:id="rId26"/>
    <p:sldId id="284" r:id="rId27"/>
    <p:sldId id="290" r:id="rId28"/>
    <p:sldId id="285" r:id="rId29"/>
    <p:sldId id="286" r:id="rId30"/>
    <p:sldId id="296" r:id="rId31"/>
    <p:sldId id="288" r:id="rId32"/>
    <p:sldId id="289" r:id="rId33"/>
    <p:sldId id="291" r:id="rId34"/>
    <p:sldId id="281" r:id="rId35"/>
    <p:sldId id="292" r:id="rId36"/>
    <p:sldId id="294" r:id="rId37"/>
    <p:sldId id="283" r:id="rId38"/>
    <p:sldId id="293" r:id="rId39"/>
    <p:sldId id="29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D95DBCB-8C7B-4230-AEA0-ADDFBB6CC0E9}">
          <p14:sldIdLst>
            <p14:sldId id="256"/>
            <p14:sldId id="258"/>
          </p14:sldIdLst>
        </p14:section>
        <p14:section name="Anforderungen" id="{230C8DBB-AE76-4162-9A25-F11BC7E45903}">
          <p14:sldIdLst>
            <p14:sldId id="259"/>
          </p14:sldIdLst>
        </p14:section>
        <p14:section name="Triebstrang" id="{E12762EB-C8D6-47C9-9AF8-EED9E37930A8}">
          <p14:sldIdLst>
            <p14:sldId id="269"/>
            <p14:sldId id="270"/>
            <p14:sldId id="274"/>
            <p14:sldId id="275"/>
            <p14:sldId id="276"/>
            <p14:sldId id="277"/>
            <p14:sldId id="271"/>
            <p14:sldId id="279"/>
            <p14:sldId id="272"/>
            <p14:sldId id="273"/>
            <p14:sldId id="278"/>
            <p14:sldId id="280"/>
          </p14:sldIdLst>
        </p14:section>
        <p14:section name="Rotor" id="{0D8BFFE2-1259-4E54-8E0A-94268DC1520A}">
          <p14:sldIdLst>
            <p14:sldId id="257"/>
            <p14:sldId id="260"/>
            <p14:sldId id="261"/>
            <p14:sldId id="263"/>
            <p14:sldId id="295"/>
            <p14:sldId id="262"/>
            <p14:sldId id="265"/>
            <p14:sldId id="266"/>
            <p14:sldId id="267"/>
            <p14:sldId id="268"/>
            <p14:sldId id="284"/>
            <p14:sldId id="290"/>
          </p14:sldIdLst>
        </p14:section>
        <p14:section name="Turm" id="{BAC7F612-D403-464A-828A-BCC4E05B8BD2}">
          <p14:sldIdLst>
            <p14:sldId id="285"/>
            <p14:sldId id="286"/>
            <p14:sldId id="296"/>
            <p14:sldId id="288"/>
            <p14:sldId id="289"/>
            <p14:sldId id="291"/>
          </p14:sldIdLst>
        </p14:section>
        <p14:section name="Regelung" id="{9A4DD60E-B7C2-40B9-A397-C644BD0CE649}">
          <p14:sldIdLst>
            <p14:sldId id="281"/>
            <p14:sldId id="292"/>
            <p14:sldId id="294"/>
            <p14:sldId id="283"/>
            <p14:sldId id="293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cuments\WEA1\BerechnungenSL7r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Tabelle2!$B$1</c:f>
              <c:strCache>
                <c:ptCount val="1"/>
                <c:pt idx="0">
                  <c:v>Einbauwinkel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Tabelle2!$A$2:$A$61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cat>
          <c:val>
            <c:numRef>
              <c:f>Tabelle2!$B$2:$B$61</c:f>
              <c:numCache>
                <c:formatCode>General</c:formatCode>
                <c:ptCount val="60"/>
                <c:pt idx="0">
                  <c:v>53.891865896999086</c:v>
                </c:pt>
                <c:pt idx="1">
                  <c:v>49.414092119520447</c:v>
                </c:pt>
                <c:pt idx="2">
                  <c:v>45.176183172698366</c:v>
                </c:pt>
                <c:pt idx="3">
                  <c:v>41.253628244302867</c:v>
                </c:pt>
                <c:pt idx="4">
                  <c:v>37.685322109929267</c:v>
                </c:pt>
                <c:pt idx="5">
                  <c:v>34.479165470756271</c:v>
                </c:pt>
                <c:pt idx="6">
                  <c:v>31.621251706082617</c:v>
                </c:pt>
                <c:pt idx="7">
                  <c:v>29.084886179913035</c:v>
                </c:pt>
                <c:pt idx="8">
                  <c:v>26.837590559695482</c:v>
                </c:pt>
                <c:pt idx="9">
                  <c:v>24.845752642945659</c:v>
                </c:pt>
                <c:pt idx="10">
                  <c:v>23.077322761721717</c:v>
                </c:pt>
                <c:pt idx="11">
                  <c:v>21.503144514814601</c:v>
                </c:pt>
                <c:pt idx="12">
                  <c:v>20.097434423171006</c:v>
                </c:pt>
                <c:pt idx="13">
                  <c:v>18.837780871399932</c:v>
                </c:pt>
                <c:pt idx="14">
                  <c:v>17.704900682918669</c:v>
                </c:pt>
                <c:pt idx="15">
                  <c:v>16.682294965548522</c:v>
                </c:pt>
                <c:pt idx="16">
                  <c:v>15.755882592068946</c:v>
                </c:pt>
                <c:pt idx="17">
                  <c:v>14.913651158537757</c:v>
                </c:pt>
                <c:pt idx="18">
                  <c:v>14.145343072351046</c:v>
                </c:pt>
                <c:pt idx="19">
                  <c:v>13.442182299558006</c:v>
                </c:pt>
                <c:pt idx="20">
                  <c:v>12.796641099298434</c:v>
                </c:pt>
                <c:pt idx="21">
                  <c:v>12.202243218787626</c:v>
                </c:pt>
                <c:pt idx="22">
                  <c:v>11.653398984513467</c:v>
                </c:pt>
                <c:pt idx="23">
                  <c:v>11.145267622812536</c:v>
                </c:pt>
                <c:pt idx="24">
                  <c:v>10.673642482719357</c:v>
                </c:pt>
                <c:pt idx="25">
                  <c:v>10.234855348945743</c:v>
                </c:pt>
                <c:pt idx="26">
                  <c:v>9.8256965846668454</c:v>
                </c:pt>
                <c:pt idx="27">
                  <c:v>9.4433483656465853</c:v>
                </c:pt>
                <c:pt idx="28">
                  <c:v>9.0853287310770199</c:v>
                </c:pt>
                <c:pt idx="29">
                  <c:v>8.7494445745156657</c:v>
                </c:pt>
                <c:pt idx="30">
                  <c:v>8.4337520326080142</c:v>
                </c:pt>
                <c:pt idx="31">
                  <c:v>8.1365230063582494</c:v>
                </c:pt>
                <c:pt idx="32">
                  <c:v>7.8562167774569236</c:v>
                </c:pt>
                <c:pt idx="33">
                  <c:v>7.5914558684387554</c:v>
                </c:pt>
                <c:pt idx="34">
                  <c:v>7.341005447365097</c:v>
                </c:pt>
                <c:pt idx="35">
                  <c:v>7.1037557014928332</c:v>
                </c:pt>
                <c:pt idx="36">
                  <c:v>6.8787067052190221</c:v>
                </c:pt>
                <c:pt idx="37">
                  <c:v>6.6649553897958036</c:v>
                </c:pt>
                <c:pt idx="38">
                  <c:v>6.4616842894252216</c:v>
                </c:pt>
                <c:pt idx="39">
                  <c:v>6.2681517932390518</c:v>
                </c:pt>
                <c:pt idx="40">
                  <c:v>6.0836836776653982</c:v>
                </c:pt>
                <c:pt idx="41">
                  <c:v>5.9076657306544549</c:v>
                </c:pt>
                <c:pt idx="42">
                  <c:v>5.7395373096888198</c:v>
                </c:pt>
                <c:pt idx="43">
                  <c:v>5.5787857006546879</c:v>
                </c:pt>
                <c:pt idx="44">
                  <c:v>5.4249411654785584</c:v>
                </c:pt>
                <c:pt idx="45">
                  <c:v>5.277572583730441</c:v>
                </c:pt>
                <c:pt idx="46">
                  <c:v>5.1362836077975809</c:v>
                </c:pt>
                <c:pt idx="47">
                  <c:v>5.000709263259937</c:v>
                </c:pt>
                <c:pt idx="48">
                  <c:v>4.8705129361695132</c:v>
                </c:pt>
                <c:pt idx="49">
                  <c:v>4.7453836973915973</c:v>
                </c:pt>
                <c:pt idx="50">
                  <c:v>4.6250339212851088</c:v>
                </c:pt>
                <c:pt idx="51">
                  <c:v>4.5091971620088858</c:v>
                </c:pt>
                <c:pt idx="52">
                  <c:v>4.3976262558271566</c:v>
                </c:pt>
                <c:pt idx="53">
                  <c:v>4.2900916221034562</c:v>
                </c:pt>
                <c:pt idx="54">
                  <c:v>4.1863797393438364</c:v>
                </c:pt>
                <c:pt idx="55">
                  <c:v>4.0862917757812944</c:v>
                </c:pt>
                <c:pt idx="56">
                  <c:v>3.9896423566699992</c:v>
                </c:pt>
                <c:pt idx="57">
                  <c:v>3.8962584527514119</c:v>
                </c:pt>
                <c:pt idx="58">
                  <c:v>3.8059783763241883</c:v>
                </c:pt>
                <c:pt idx="59">
                  <c:v>3.7186508730454015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Tabelle2!$C$1</c:f>
              <c:strCache>
                <c:ptCount val="1"/>
                <c:pt idx="0">
                  <c:v>ProfilTiefe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Tabelle2!$A$2:$A$61</c:f>
              <c:numCache>
                <c:formatCode>General</c:formatCode>
                <c:ptCount val="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</c:numCache>
            </c:numRef>
          </c:cat>
          <c:val>
            <c:numRef>
              <c:f>Tabelle2!$C$2:$C$61</c:f>
              <c:numCache>
                <c:formatCode>0.00</c:formatCode>
                <c:ptCount val="60"/>
                <c:pt idx="0">
                  <c:v>15.108925256586366</c:v>
                </c:pt>
                <c:pt idx="1">
                  <c:v>14.431884850721545</c:v>
                </c:pt>
                <c:pt idx="2">
                  <c:v>13.481138127779595</c:v>
                </c:pt>
                <c:pt idx="3">
                  <c:v>12.418905180153828</c:v>
                </c:pt>
                <c:pt idx="4">
                  <c:v>11.362305288058304</c:v>
                </c:pt>
                <c:pt idx="5">
                  <c:v>10.376097300642183</c:v>
                </c:pt>
                <c:pt idx="6">
                  <c:v>9.4868648290512052</c:v>
                </c:pt>
                <c:pt idx="7">
                  <c:v>8.6991719349499519</c:v>
                </c:pt>
                <c:pt idx="8">
                  <c:v>8.006921179724662</c:v>
                </c:pt>
                <c:pt idx="9">
                  <c:v>7.3998726559353631</c:v>
                </c:pt>
                <c:pt idx="10">
                  <c:v>6.8669427663938007</c:v>
                </c:pt>
                <c:pt idx="11">
                  <c:v>6.3976885584101808</c:v>
                </c:pt>
                <c:pt idx="12">
                  <c:v>5.9828618820256469</c:v>
                </c:pt>
                <c:pt idx="13">
                  <c:v>5.6145212322334883</c:v>
                </c:pt>
                <c:pt idx="14">
                  <c:v>5.2859519182151198</c:v>
                </c:pt>
                <c:pt idx="15">
                  <c:v>4.991516867376534</c:v>
                </c:pt>
                <c:pt idx="16">
                  <c:v>4.7264945637817117</c:v>
                </c:pt>
                <c:pt idx="17">
                  <c:v>4.4869280734153216</c:v>
                </c:pt>
                <c:pt idx="18">
                  <c:v>4.2694935609988018</c:v>
                </c:pt>
                <c:pt idx="19">
                  <c:v>4.0713896251814177</c:v>
                </c:pt>
                <c:pt idx="20">
                  <c:v>3.8902458270312215</c:v>
                </c:pt>
                <c:pt idx="21">
                  <c:v>3.7240477875685736</c:v>
                </c:pt>
                <c:pt idx="22">
                  <c:v>3.5710761118971153</c:v>
                </c:pt>
                <c:pt idx="23">
                  <c:v>3.429856641015177</c:v>
                </c:pt>
                <c:pt idx="24">
                  <c:v>3.299119892965328</c:v>
                </c:pt>
                <c:pt idx="25">
                  <c:v>3.1777679230222331</c:v>
                </c:pt>
                <c:pt idx="26">
                  <c:v>3.0648471639173605</c:v>
                </c:pt>
                <c:pt idx="27">
                  <c:v>2.9595260881532637</c:v>
                </c:pt>
                <c:pt idx="28">
                  <c:v>2.8610767654214873</c:v>
                </c:pt>
                <c:pt idx="29">
                  <c:v>2.7688595745515747</c:v>
                </c:pt>
                <c:pt idx="30">
                  <c:v>2.6823104783558693</c:v>
                </c:pt>
                <c:pt idx="31">
                  <c:v>2.6009303880885657</c:v>
                </c:pt>
                <c:pt idx="32">
                  <c:v>2.5242762380659345</c:v>
                </c:pt>
                <c:pt idx="33">
                  <c:v>2.4519534653532435</c:v>
                </c:pt>
                <c:pt idx="34">
                  <c:v>2.3836096484115719</c:v>
                </c:pt>
                <c:pt idx="35">
                  <c:v>2.3189291054815802</c:v>
                </c:pt>
                <c:pt idx="36">
                  <c:v>2.2576282908405005</c:v>
                </c:pt>
                <c:pt idx="37">
                  <c:v>2.1994518569268813</c:v>
                </c:pt>
                <c:pt idx="38">
                  <c:v>2.1441692742694438</c:v>
                </c:pt>
                <c:pt idx="39">
                  <c:v>2.0915719204205314</c:v>
                </c:pt>
                <c:pt idx="40">
                  <c:v>2.0414705646505431</c:v>
                </c:pt>
                <c:pt idx="41">
                  <c:v>1.9936931877667818</c:v>
                </c:pt>
                <c:pt idx="42">
                  <c:v>1.9480830866747971</c:v>
                </c:pt>
                <c:pt idx="43">
                  <c:v>1.9044972216717033</c:v>
                </c:pt>
                <c:pt idx="44">
                  <c:v>1.862804771319716</c:v>
                </c:pt>
                <c:pt idx="45">
                  <c:v>1.8228858653875357</c:v>
                </c:pt>
                <c:pt idx="46">
                  <c:v>1.7846304710001915</c:v>
                </c:pt>
                <c:pt idx="47">
                  <c:v>1.7479374109902552</c:v>
                </c:pt>
                <c:pt idx="48">
                  <c:v>1.7127134966434028</c:v>
                </c:pt>
                <c:pt idx="49">
                  <c:v>1.6788727596982385</c:v>
                </c:pt>
                <c:pt idx="50">
                  <c:v>1.6463357706900763</c:v>
                </c:pt>
                <c:pt idx="51">
                  <c:v>1.6150290325983749</c:v>
                </c:pt>
                <c:pt idx="52">
                  <c:v>1.5848844403306135</c:v>
                </c:pt>
                <c:pt idx="53">
                  <c:v>1.5558387979025645</c:v>
                </c:pt>
                <c:pt idx="54">
                  <c:v>1.5278333862978664</c:v>
                </c:pt>
                <c:pt idx="55">
                  <c:v>1.500813575942556</c:v>
                </c:pt>
                <c:pt idx="56">
                  <c:v>1.4747284785407997</c:v>
                </c:pt>
                <c:pt idx="57">
                  <c:v>1.4495306337094924</c:v>
                </c:pt>
                <c:pt idx="58">
                  <c:v>1.4251757264406963</c:v>
                </c:pt>
                <c:pt idx="59">
                  <c:v>1.401622331927812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9253888"/>
        <c:axId val="139254448"/>
      </c:lineChart>
      <c:catAx>
        <c:axId val="13925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9254448"/>
        <c:crosses val="autoZero"/>
        <c:auto val="1"/>
        <c:lblAlgn val="ctr"/>
        <c:lblOffset val="100"/>
        <c:noMultiLvlLbl val="0"/>
      </c:catAx>
      <c:valAx>
        <c:axId val="139254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925388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54954" y="1447799"/>
            <a:ext cx="9173901" cy="3549203"/>
          </a:xfrm>
        </p:spPr>
        <p:txBody>
          <a:bodyPr/>
          <a:lstStyle/>
          <a:p>
            <a:r>
              <a:rPr lang="de-DE" dirty="0" smtClean="0"/>
              <a:t>Entwicklung einer </a:t>
            </a:r>
            <a:r>
              <a:rPr lang="de-DE" dirty="0" err="1" smtClean="0"/>
              <a:t>Onshore</a:t>
            </a:r>
            <a:r>
              <a:rPr lang="de-DE" dirty="0" smtClean="0"/>
              <a:t> Windenergieanlage 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IWES - </a:t>
            </a:r>
            <a:r>
              <a:rPr lang="de-DE" dirty="0" smtClean="0"/>
              <a:t>SHP/52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580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3313" y="6295669"/>
            <a:ext cx="9404723" cy="323321"/>
          </a:xfrm>
        </p:spPr>
        <p:txBody>
          <a:bodyPr/>
          <a:lstStyle/>
          <a:p>
            <a:r>
              <a:rPr lang="de-DE" sz="900" dirty="0"/>
              <a:t>Quelle: http://www.3d-meier.de/test/test1_0284.jpg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142942" cy="4195481"/>
          </a:xfrm>
        </p:spPr>
        <p:txBody>
          <a:bodyPr/>
          <a:lstStyle/>
          <a:p>
            <a:r>
              <a:rPr lang="de-DE" dirty="0" smtClean="0"/>
              <a:t>Planetengetriebe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973" y="2723657"/>
            <a:ext cx="4820323" cy="3524742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1225974" y="2723657"/>
            <a:ext cx="5342252" cy="37244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 smtClean="0"/>
              <a:t>Getriebe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6568226" y="2723657"/>
            <a:ext cx="4820323" cy="35247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de-DE" dirty="0" smtClean="0"/>
              <a:t>3 stufig</a:t>
            </a:r>
          </a:p>
          <a:p>
            <a:r>
              <a:rPr lang="de-DE" dirty="0" smtClean="0"/>
              <a:t>Übersetzung &gt; 1:100</a:t>
            </a:r>
          </a:p>
          <a:p>
            <a:pPr lvl="1"/>
            <a:r>
              <a:rPr lang="de-DE" dirty="0" smtClean="0"/>
              <a:t>Getriebemoment</a:t>
            </a:r>
          </a:p>
          <a:p>
            <a:r>
              <a:rPr lang="de-DE" dirty="0" smtClean="0"/>
              <a:t>Drehzahl 1200 U/min</a:t>
            </a:r>
          </a:p>
          <a:p>
            <a:r>
              <a:rPr lang="de-DE" smtClean="0"/>
              <a:t>Wirkungsgrad: 98%</a:t>
            </a:r>
            <a:endParaRPr lang="de-DE" dirty="0" smtClean="0"/>
          </a:p>
          <a:p>
            <a:r>
              <a:rPr lang="de-DE" dirty="0" smtClean="0"/>
              <a:t>Große Übersetzung</a:t>
            </a:r>
          </a:p>
          <a:p>
            <a:r>
              <a:rPr lang="de-DE" dirty="0" smtClean="0"/>
              <a:t>Hoher Wirkungsgrad</a:t>
            </a:r>
          </a:p>
          <a:p>
            <a:r>
              <a:rPr lang="de-DE" dirty="0" smtClean="0"/>
              <a:t>Ruhiger Lauf</a:t>
            </a:r>
          </a:p>
          <a:p>
            <a:r>
              <a:rPr lang="de-DE" dirty="0" smtClean="0"/>
              <a:t>Ausgeglichene Lagerkräfte</a:t>
            </a:r>
          </a:p>
          <a:p>
            <a:r>
              <a:rPr lang="de-DE" dirty="0" smtClean="0"/>
              <a:t>teuer</a:t>
            </a:r>
            <a:endParaRPr lang="de-DE" dirty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798511" y="6051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mtClean="0"/>
              <a:t>Getriebe</a:t>
            </a:r>
            <a:br>
              <a:rPr lang="de-DE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99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Getriebe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8946541" cy="2918327"/>
              </a:xfrm>
            </p:spPr>
            <p:txBody>
              <a:bodyPr>
                <a:normAutofit/>
              </a:bodyPr>
              <a:lstStyle/>
              <a:p>
                <a:r>
                  <a:rPr lang="de-DE" dirty="0" smtClean="0"/>
                  <a:t>Übersetzung</a:t>
                </a:r>
              </a:p>
              <a:p>
                <a:pPr marL="0" indent="0">
                  <a:buNone/>
                </a:pPr>
                <a:r>
                  <a:rPr lang="de-DE" sz="1200" dirty="0" smtClean="0"/>
                  <a:t>Schnelllaufzahl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200" dirty="0"/>
                  <a:t>6,8</a:t>
                </a:r>
                <a:r>
                  <a:rPr lang="de-DE" sz="1200" dirty="0" smtClean="0"/>
                  <a:t> ; Nenn-WG = 13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de-DE" sz="1200" dirty="0" smtClean="0"/>
                  <a:t> ; Rotor = 112m ;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dirty="0" smtClean="0"/>
                  <a:t>Umlaufgeschwindigkeit: </a:t>
                </a:r>
                <a:r>
                  <a:rPr lang="de-DE" dirty="0"/>
                  <a:t>6</a:t>
                </a:r>
                <a:r>
                  <a:rPr lang="de-DE" dirty="0" smtClean="0"/>
                  <a:t>,8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de-DE" dirty="0" smtClean="0"/>
                  <a:t> = 88,5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de-DE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dirty="0" smtClean="0"/>
                  <a:t>Umfang: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∙112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=352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de-DE" b="0" dirty="0" smtClean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dirty="0" smtClean="0"/>
                  <a:t>Drehzahl des Rotors: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𝑈𝑚𝑓𝑎𝑛𝑔𝑠𝑔𝑒𝑠𝑐h𝑤𝑖𝑛𝑑𝑖𝑔𝑘𝑒𝑖𝑡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𝑈𝑚𝑓𝑎𝑛𝑔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88,5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352</m:t>
                        </m:r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de-DE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dirty="0" smtClean="0"/>
                  <a:t>Übersetzung: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𝐷𝑟𝑒h𝑧𝑎h𝑙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𝐺𝑒𝑛𝑒𝑟𝑎𝑡𝑜𝑟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𝐷𝑟𝑒h𝑧𝑎h𝑙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𝑅𝑜𝑡𝑜𝑟𝑠</m:t>
                        </m:r>
                      </m:den>
                    </m:f>
                  </m:oMath>
                </a14:m>
                <a:r>
                  <a:rPr lang="de-DE" dirty="0" smtClean="0"/>
                  <a:t> 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8946541" cy="2918327"/>
              </a:xfrm>
              <a:blipFill rotWithShape="0">
                <a:blip r:embed="rId2"/>
                <a:stretch>
                  <a:fillRect l="-341" t="-1255" b="-8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513951"/>
                  </p:ext>
                </p:extLst>
              </p:nvPr>
            </p:nvGraphicFramePr>
            <p:xfrm>
              <a:off x="1103312" y="5098483"/>
              <a:ext cx="8128000" cy="1222629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032000"/>
                    <a:gridCol w="2032000"/>
                    <a:gridCol w="2032000"/>
                    <a:gridCol w="2032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2 polig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4</a:t>
                          </a:r>
                          <a:r>
                            <a:rPr lang="de-DE" baseline="0" dirty="0" smtClean="0"/>
                            <a:t> </a:t>
                          </a:r>
                          <a:r>
                            <a:rPr lang="de-DE" dirty="0" smtClean="0"/>
                            <a:t>polig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6 polig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8 polig</a:t>
                          </a:r>
                          <a:endParaRPr lang="de-DE" dirty="0"/>
                        </a:p>
                      </a:txBody>
                      <a:tcPr/>
                    </a:tc>
                  </a:tr>
                  <a:tr h="377685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50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25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17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12,5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199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100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68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50</a:t>
                          </a:r>
                          <a:endParaRPr lang="de-DE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513951"/>
                  </p:ext>
                </p:extLst>
              </p:nvPr>
            </p:nvGraphicFramePr>
            <p:xfrm>
              <a:off x="1103312" y="5098483"/>
              <a:ext cx="8128000" cy="1222629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032000"/>
                    <a:gridCol w="2032000"/>
                    <a:gridCol w="2032000"/>
                    <a:gridCol w="2032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2 polig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4</a:t>
                          </a:r>
                          <a:r>
                            <a:rPr lang="de-DE" baseline="0" dirty="0" smtClean="0"/>
                            <a:t> </a:t>
                          </a:r>
                          <a:r>
                            <a:rPr lang="de-DE" dirty="0" smtClean="0"/>
                            <a:t>polig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6 polig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8 polig</a:t>
                          </a:r>
                          <a:endParaRPr lang="de-DE" dirty="0"/>
                        </a:p>
                      </a:txBody>
                      <a:tcPr/>
                    </a:tc>
                  </a:tr>
                  <a:tr h="480949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99" t="-83544" r="-300898" b="-962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299" t="-83544" r="-200898" b="-962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901" t="-83544" r="-101502" b="-962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0000" t="-83544" r="-1198" b="-9620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199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100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68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50</a:t>
                          </a:r>
                          <a:endParaRPr lang="de-DE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2469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Umrichter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Teilumrichter</a:t>
            </a:r>
          </a:p>
          <a:p>
            <a:pPr lvl="1"/>
            <a:r>
              <a:rPr lang="de-DE" dirty="0" smtClean="0"/>
              <a:t>Billiger als Vollumrichter</a:t>
            </a:r>
          </a:p>
          <a:p>
            <a:pPr lvl="1"/>
            <a:r>
              <a:rPr lang="de-DE" dirty="0" smtClean="0"/>
              <a:t>Leistungsfaktor zum Netz einstellbar</a:t>
            </a:r>
          </a:p>
          <a:p>
            <a:pPr lvl="1"/>
            <a:r>
              <a:rPr lang="de-DE" dirty="0" smtClean="0"/>
              <a:t>Weniger Wirkungsgradverluste</a:t>
            </a:r>
          </a:p>
          <a:p>
            <a:pPr lvl="2"/>
            <a:r>
              <a:rPr lang="de-DE" dirty="0" smtClean="0"/>
              <a:t>Direkter Netzanschluss </a:t>
            </a:r>
            <a:r>
              <a:rPr lang="de-DE" dirty="0" err="1" smtClean="0"/>
              <a:t>statorseitig</a:t>
            </a:r>
            <a:r>
              <a:rPr lang="de-DE" dirty="0" smtClean="0"/>
              <a:t> </a:t>
            </a:r>
          </a:p>
          <a:p>
            <a:pPr lvl="3"/>
            <a:r>
              <a:rPr lang="de-DE" dirty="0" smtClean="0"/>
              <a:t>Keine Regelung</a:t>
            </a:r>
          </a:p>
          <a:p>
            <a:pPr lvl="1"/>
            <a:r>
              <a:rPr lang="de-DE" dirty="0" smtClean="0"/>
              <a:t>Rotor über Umrichter</a:t>
            </a:r>
          </a:p>
          <a:p>
            <a:pPr lvl="2"/>
            <a:r>
              <a:rPr lang="de-DE" dirty="0" smtClean="0"/>
              <a:t>Baugröße von </a:t>
            </a:r>
            <a:r>
              <a:rPr lang="de-DE" dirty="0" err="1" smtClean="0"/>
              <a:t>ca</a:t>
            </a:r>
            <a:r>
              <a:rPr lang="de-DE" dirty="0" smtClean="0"/>
              <a:t> 30%</a:t>
            </a:r>
          </a:p>
          <a:p>
            <a:pPr marL="457200" lvl="1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00625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Lagerung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Haupt- (Rotor-) Welle </a:t>
            </a:r>
            <a:r>
              <a:rPr lang="de-DE" dirty="0" err="1" smtClean="0"/>
              <a:t>Momentenlager</a:t>
            </a:r>
            <a:endParaRPr lang="de-DE" dirty="0" smtClean="0"/>
          </a:p>
          <a:p>
            <a:pPr lvl="1"/>
            <a:r>
              <a:rPr lang="de-DE" dirty="0" smtClean="0"/>
              <a:t>Kegelrollenlagerpaar </a:t>
            </a:r>
          </a:p>
          <a:p>
            <a:pPr lvl="1"/>
            <a:r>
              <a:rPr lang="de-DE" dirty="0" smtClean="0"/>
              <a:t>Getrennter Anbindung von Getriebe und Hauptlager</a:t>
            </a:r>
          </a:p>
          <a:p>
            <a:pPr lvl="1"/>
            <a:r>
              <a:rPr lang="de-DE" dirty="0" smtClean="0"/>
              <a:t>Kompakte Anordnung</a:t>
            </a:r>
          </a:p>
          <a:p>
            <a:pPr lvl="1"/>
            <a:r>
              <a:rPr lang="de-DE" dirty="0" smtClean="0"/>
              <a:t>Stärkere Integration des Getriebes</a:t>
            </a:r>
          </a:p>
          <a:p>
            <a:r>
              <a:rPr lang="de-DE" dirty="0" smtClean="0"/>
              <a:t>3-stufiges Getriebe mit Dreipunktlagerung</a:t>
            </a:r>
          </a:p>
          <a:p>
            <a:r>
              <a:rPr lang="de-DE" dirty="0" smtClean="0"/>
              <a:t>Pitch-Lager &amp; Azimut-Lager</a:t>
            </a:r>
          </a:p>
          <a:p>
            <a:pPr marL="742950" lvl="2" indent="-342900"/>
            <a:r>
              <a:rPr lang="de-DE" dirty="0"/>
              <a:t>Vierpunktlager (radiale Schrägkugellager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89672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Sonstige 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Bremsen</a:t>
            </a:r>
          </a:p>
          <a:p>
            <a:r>
              <a:rPr lang="de-DE" dirty="0" smtClean="0"/>
              <a:t>Zentralschmiereinrichtung</a:t>
            </a:r>
          </a:p>
          <a:p>
            <a:r>
              <a:rPr lang="de-DE" dirty="0" smtClean="0"/>
              <a:t>Schwingungsdämpfer</a:t>
            </a:r>
          </a:p>
          <a:p>
            <a:r>
              <a:rPr lang="de-DE" dirty="0" smtClean="0"/>
              <a:t>Kühlung</a:t>
            </a:r>
          </a:p>
          <a:p>
            <a:r>
              <a:rPr lang="de-DE" dirty="0" smtClean="0"/>
              <a:t>Lüfter</a:t>
            </a:r>
          </a:p>
          <a:p>
            <a:r>
              <a:rPr lang="de-DE" smtClean="0"/>
              <a:t>Schaltschränke</a:t>
            </a:r>
            <a:endParaRPr lang="de-DE" dirty="0" smtClean="0"/>
          </a:p>
          <a:p>
            <a:r>
              <a:rPr lang="de-DE" dirty="0" smtClean="0"/>
              <a:t>Heizung</a:t>
            </a:r>
          </a:p>
        </p:txBody>
      </p:sp>
    </p:spTree>
    <p:extLst>
      <p:ext uri="{BB962C8B-B14F-4D97-AF65-F5344CB8AC3E}">
        <p14:creationId xmlns:p14="http://schemas.microsoft.com/office/powerpoint/2010/main" val="74355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Sensorik und Aktoren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Gondelanemometer mit Windrichtungsanzeige (Ultraschall)</a:t>
            </a:r>
          </a:p>
          <a:p>
            <a:r>
              <a:rPr lang="de-DE" dirty="0" smtClean="0"/>
              <a:t>Drehzahlsensor</a:t>
            </a:r>
          </a:p>
          <a:p>
            <a:r>
              <a:rPr lang="de-DE" dirty="0" smtClean="0"/>
              <a:t>Elektrische Sensoren für Spannung, Ströme und Phasenlage</a:t>
            </a:r>
          </a:p>
          <a:p>
            <a:r>
              <a:rPr lang="de-DE" dirty="0" smtClean="0"/>
              <a:t>Schwingungssensoren</a:t>
            </a:r>
          </a:p>
          <a:p>
            <a:r>
              <a:rPr lang="de-DE" dirty="0" smtClean="0"/>
              <a:t>Sensoren für Ölstand und Öltemperatur</a:t>
            </a:r>
          </a:p>
          <a:p>
            <a:r>
              <a:rPr lang="de-DE" dirty="0" smtClean="0"/>
              <a:t>Gondelposition </a:t>
            </a:r>
            <a:r>
              <a:rPr lang="de-DE" dirty="0"/>
              <a:t>und </a:t>
            </a:r>
            <a:r>
              <a:rPr lang="de-DE" dirty="0" smtClean="0"/>
              <a:t>Blattwinkelverstellung</a:t>
            </a:r>
          </a:p>
          <a:p>
            <a:pPr lvl="1"/>
            <a:r>
              <a:rPr lang="de-DE" dirty="0" smtClean="0"/>
              <a:t>Elektrische Stellmotoren </a:t>
            </a:r>
          </a:p>
          <a:p>
            <a:r>
              <a:rPr lang="de-DE" dirty="0" smtClean="0"/>
              <a:t>Drehmomentmanipulation auf Generatorseite</a:t>
            </a:r>
          </a:p>
          <a:p>
            <a:r>
              <a:rPr lang="de-DE" dirty="0" smtClean="0"/>
              <a:t>Aktivierung für Bremse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409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Auslegung des Rotors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Darstellung der Berechnung</a:t>
            </a:r>
          </a:p>
          <a:p>
            <a:r>
              <a:rPr lang="de-DE" dirty="0" smtClean="0"/>
              <a:t>Diskussion der Ergebnisse </a:t>
            </a:r>
          </a:p>
          <a:p>
            <a:r>
              <a:rPr lang="de-DE" dirty="0" smtClean="0"/>
              <a:t>Festigkeit des Rotors?</a:t>
            </a:r>
          </a:p>
        </p:txBody>
      </p:sp>
    </p:spTree>
    <p:extLst>
      <p:ext uri="{BB962C8B-B14F-4D97-AF65-F5344CB8AC3E}">
        <p14:creationId xmlns:p14="http://schemas.microsoft.com/office/powerpoint/2010/main" val="310010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Auslegung des Rotors (1/3)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Ermittlung der notwendigen Rotorleistung:</a:t>
                </a:r>
              </a:p>
              <a:p>
                <a:pPr lvl="1"/>
                <a:r>
                  <a:rPr lang="de-DE" dirty="0" smtClean="0"/>
                  <a:t>Der Triebstrang habe einen Wirkungsgrad von 85%</a:t>
                </a:r>
              </a:p>
              <a:p>
                <a:pPr lvl="1"/>
                <a:r>
                  <a:rPr lang="de-DE" dirty="0" smtClean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𝑅𝑜𝑡𝑜𝑟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𝐸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𝑒𝑙𝑒𝑘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η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𝑇𝑟𝑖𝑒𝑏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5,2 </m:t>
                        </m:r>
                        <m:r>
                          <a:rPr lang="de-DE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𝑀𝑊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0,85</m:t>
                        </m:r>
                      </m:den>
                    </m:f>
                  </m:oMath>
                </a14:m>
                <a:r>
                  <a:rPr lang="de-DE" dirty="0" smtClean="0"/>
                  <a:t> = 6,12 MW</a:t>
                </a:r>
              </a:p>
              <a:p>
                <a:r>
                  <a:rPr lang="de-DE" dirty="0" smtClean="0"/>
                  <a:t>Ermittlung des mittleren Windes über dem Rotor</a:t>
                </a:r>
              </a:p>
              <a:p>
                <a:pPr lvl="1"/>
                <a:r>
                  <a:rPr lang="de-DE" dirty="0" smtClean="0"/>
                  <a:t>Der Wind nimmt mit der Höhe zu!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de-DE" dirty="0" smtClean="0"/>
              </a:p>
              <a:p>
                <a:pPr lvl="1"/>
                <a:r>
                  <a:rPr lang="de-DE" dirty="0" smtClean="0"/>
                  <a:t>Der Mittelwert ergibt sich dann zu: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𝑁𝐻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𝑑h</m:t>
                        </m:r>
                      </m:e>
                    </m:nary>
                  </m:oMath>
                </a14:m>
                <a:r>
                  <a:rPr lang="de-DE" dirty="0" smtClean="0"/>
                  <a:t> 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.65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.185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num>
                                      <m:den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0,1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num>
                                      <m:den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0,1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120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7,5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de-DE" i="1">
                            <a:latin typeface="Cambria Math" panose="02040503050406030204" pitchFamily="18" charset="0"/>
                          </a:rPr>
                          <m:t>𝑑h</m:t>
                        </m:r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</a:rPr>
                      <m:t>=11,5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de-DE" dirty="0" smtClean="0"/>
                  <a:t> </a:t>
                </a:r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88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Auslegung des Rotors (1/3)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Wahl des Rotordurchmessers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ρ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𝑖𝑑𝑒𝑎𝑙</m:t>
                        </m:r>
                      </m:sub>
                    </m:sSub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𝑝𝑟𝑜𝑓𝑖𝑙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𝑡𝑖𝑝</m:t>
                        </m:r>
                      </m:sub>
                    </m:sSub>
                  </m:oMath>
                </a14:m>
                <a:endParaRPr lang="de-DE" b="0" dirty="0" smtClean="0"/>
              </a:p>
              <a:p>
                <a:pPr lvl="1"/>
                <a:r>
                  <a:rPr lang="de-DE" dirty="0" smtClean="0"/>
                  <a:t>Mit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=7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=11,5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ρ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const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.,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η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𝑝𝑟𝑜𝑓𝑖𝑙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𝑡𝑖𝑝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=0,9</m:t>
                    </m:r>
                  </m:oMath>
                </a14:m>
                <a:endParaRPr lang="de-DE" b="0" dirty="0" smtClean="0"/>
              </a:p>
              <a:p>
                <a:pPr lvl="1"/>
                <a:r>
                  <a:rPr lang="de-DE" dirty="0" smtClean="0"/>
                  <a:t>Ergibt sich ein Rotorradius zu </a:t>
                </a:r>
                <a:r>
                  <a:rPr lang="de-DE" b="1" dirty="0" smtClean="0"/>
                  <a:t>56m</a:t>
                </a:r>
              </a:p>
              <a:p>
                <a:r>
                  <a:rPr lang="de-DE" dirty="0" smtClean="0"/>
                  <a:t>Die Schnelllaufzahl ergibt sich zu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78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11,5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 smtClean="0"/>
                  <a:t>6,8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82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Auswahl der Profile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Auswahl anhand der Gleitzahl </a:t>
            </a:r>
          </a:p>
          <a:p>
            <a:r>
              <a:rPr lang="de-DE" dirty="0" smtClean="0"/>
              <a:t>„Dicke“ Profile für die Blattwurzel, schlanker werdend zur Spitze</a:t>
            </a:r>
          </a:p>
          <a:p>
            <a:r>
              <a:rPr lang="de-DE" dirty="0" smtClean="0"/>
              <a:t>Open </a:t>
            </a:r>
            <a:r>
              <a:rPr lang="de-DE" dirty="0" err="1" smtClean="0"/>
              <a:t>source</a:t>
            </a:r>
            <a:r>
              <a:rPr lang="de-DE" dirty="0"/>
              <a:t> Profile von http://www.airfoildb.com/</a:t>
            </a:r>
          </a:p>
        </p:txBody>
      </p:sp>
      <p:pic>
        <p:nvPicPr>
          <p:cNvPr id="4" name="Grafik 3" descr="QBlade v0.91b 32-Bi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5" t="33794" r="12395" b="18004"/>
          <a:stretch/>
        </p:blipFill>
        <p:spPr>
          <a:xfrm>
            <a:off x="2150772" y="3676153"/>
            <a:ext cx="6761409" cy="232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9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6930"/>
            <a:ext cx="12192000" cy="535107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</a:p>
          <a:p>
            <a:r>
              <a:rPr lang="de-DE" dirty="0" smtClean="0"/>
              <a:t>Triebstrang</a:t>
            </a:r>
          </a:p>
          <a:p>
            <a:r>
              <a:rPr lang="de-DE" dirty="0"/>
              <a:t>Rotorauslegung</a:t>
            </a:r>
            <a:endParaRPr lang="de-DE" dirty="0" smtClean="0"/>
          </a:p>
          <a:p>
            <a:r>
              <a:rPr lang="de-DE" dirty="0" smtClean="0"/>
              <a:t>Turm </a:t>
            </a:r>
          </a:p>
          <a:p>
            <a:r>
              <a:rPr lang="de-DE" dirty="0" smtClean="0"/>
              <a:t>Regelung</a:t>
            </a:r>
          </a:p>
          <a:p>
            <a:r>
              <a:rPr lang="de-DE" dirty="0" smtClean="0"/>
              <a:t>Sonstiges 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441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Eigenschaften der Profile 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6" t="50223"/>
          <a:stretch/>
        </p:blipFill>
        <p:spPr>
          <a:xfrm>
            <a:off x="2702894" y="1281772"/>
            <a:ext cx="3925996" cy="3844426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08" r="73354" b="19672"/>
          <a:stretch/>
        </p:blipFill>
        <p:spPr>
          <a:xfrm>
            <a:off x="2702895" y="5126198"/>
            <a:ext cx="3925995" cy="196141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6" t="794" r="25339" b="759"/>
          <a:stretch/>
        </p:blipFill>
        <p:spPr>
          <a:xfrm>
            <a:off x="6565466" y="1281772"/>
            <a:ext cx="2802788" cy="557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5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Profiltiefe und Einbauwinkel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564833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49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Rotorauslegung mit </a:t>
            </a:r>
            <a:r>
              <a:rPr lang="de-DE" dirty="0" err="1" smtClean="0"/>
              <a:t>qBlade</a:t>
            </a:r>
            <a:endParaRPr lang="de-DE" dirty="0"/>
          </a:p>
        </p:txBody>
      </p:sp>
      <p:pic>
        <p:nvPicPr>
          <p:cNvPr id="6" name="Inhaltsplatzhalter 5" descr="Bildschirmausschnit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7"/>
          <a:stretch/>
        </p:blipFill>
        <p:spPr>
          <a:xfrm rot="5400000">
            <a:off x="2676836" y="655935"/>
            <a:ext cx="5534585" cy="6869546"/>
          </a:xfrm>
        </p:spPr>
      </p:pic>
    </p:spTree>
    <p:extLst>
      <p:ext uri="{BB962C8B-B14F-4D97-AF65-F5344CB8AC3E}">
        <p14:creationId xmlns:p14="http://schemas.microsoft.com/office/powerpoint/2010/main" val="280042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Ergebnisse: Leistungsbeiwert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6" t="-424" b="49470"/>
          <a:stretch/>
        </p:blipFill>
        <p:spPr>
          <a:xfrm>
            <a:off x="787778" y="1658143"/>
            <a:ext cx="10004717" cy="5199857"/>
          </a:xfrm>
        </p:spPr>
      </p:pic>
    </p:spTree>
    <p:extLst>
      <p:ext uri="{BB962C8B-B14F-4D97-AF65-F5344CB8AC3E}">
        <p14:creationId xmlns:p14="http://schemas.microsoft.com/office/powerpoint/2010/main" val="28656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Ergebnisse - Wellenleistung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3" r="1" b="51866"/>
          <a:stretch/>
        </p:blipFill>
        <p:spPr>
          <a:xfrm>
            <a:off x="1464317" y="1284363"/>
            <a:ext cx="7768310" cy="5573637"/>
          </a:xfrm>
        </p:spPr>
      </p:pic>
    </p:spTree>
    <p:extLst>
      <p:ext uri="{BB962C8B-B14F-4D97-AF65-F5344CB8AC3E}">
        <p14:creationId xmlns:p14="http://schemas.microsoft.com/office/powerpoint/2010/main" val="55609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Strukturanalyse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608" cy="4195481"/>
          </a:xfrm>
        </p:spPr>
        <p:txBody>
          <a:bodyPr/>
          <a:lstStyle/>
          <a:p>
            <a:r>
              <a:rPr lang="de-DE" dirty="0" smtClean="0"/>
              <a:t>GFK Konstruktion mit Steg</a:t>
            </a:r>
          </a:p>
          <a:p>
            <a:r>
              <a:rPr lang="de-DE" dirty="0" smtClean="0"/>
              <a:t>Masse &lt; 24 Tonnen </a:t>
            </a:r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03" y="1853248"/>
            <a:ext cx="7194997" cy="503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3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Nachlaufeffekte 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03312" y="2052918"/>
            <a:ext cx="2854601" cy="4195481"/>
          </a:xfrm>
        </p:spPr>
        <p:txBody>
          <a:bodyPr/>
          <a:lstStyle/>
          <a:p>
            <a:r>
              <a:rPr lang="de-DE" dirty="0" smtClean="0"/>
              <a:t>Turbulenzen im Rotornachlauf </a:t>
            </a:r>
          </a:p>
          <a:p>
            <a:r>
              <a:rPr lang="de-DE" dirty="0" smtClean="0"/>
              <a:t>Optimierungs-bedarf!</a:t>
            </a:r>
            <a:endParaRPr lang="de-DE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/>
          <a:srcRect l="21004" t="19528" r="2373" b="30440"/>
          <a:stretch/>
        </p:blipFill>
        <p:spPr>
          <a:xfrm>
            <a:off x="3957913" y="1961249"/>
            <a:ext cx="8234087" cy="30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2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Rotor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89" t="5175" r="10490" b="12305"/>
          <a:stretch/>
        </p:blipFill>
        <p:spPr>
          <a:xfrm>
            <a:off x="1989801" y="1152982"/>
            <a:ext cx="7611399" cy="5705017"/>
          </a:xfrm>
        </p:spPr>
      </p:pic>
    </p:spTree>
    <p:extLst>
      <p:ext uri="{BB962C8B-B14F-4D97-AF65-F5344CB8AC3E}">
        <p14:creationId xmlns:p14="http://schemas.microsoft.com/office/powerpoint/2010/main" val="203025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Auslegung des Turms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Stahlkonstruktion (E360)</a:t>
            </a:r>
          </a:p>
          <a:p>
            <a:r>
              <a:rPr lang="de-DE" dirty="0" smtClean="0"/>
              <a:t>Durchmesser &lt; 4,6 m </a:t>
            </a:r>
          </a:p>
          <a:p>
            <a:r>
              <a:rPr lang="de-DE" dirty="0" smtClean="0"/>
              <a:t>Höchste Anforderungen an Dauerfestigkeit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41" b="49334"/>
          <a:stretch/>
        </p:blipFill>
        <p:spPr>
          <a:xfrm>
            <a:off x="7276230" y="1567568"/>
            <a:ext cx="4915770" cy="5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8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Lasten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Bis zu 8*10^5 N </a:t>
            </a:r>
            <a:r>
              <a:rPr lang="de-DE" dirty="0" err="1" smtClean="0"/>
              <a:t>Windlast</a:t>
            </a:r>
            <a:endParaRPr lang="de-DE" dirty="0" smtClean="0"/>
          </a:p>
          <a:p>
            <a:r>
              <a:rPr lang="de-DE" dirty="0" smtClean="0"/>
              <a:t>Eigenlasten</a:t>
            </a:r>
          </a:p>
          <a:p>
            <a:r>
              <a:rPr lang="de-DE" dirty="0" smtClean="0"/>
              <a:t>Mit SF 1,5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Schräganströmung</a:t>
            </a:r>
            <a:r>
              <a:rPr lang="de-DE" dirty="0" smtClean="0">
                <a:sym typeface="Wingdings" panose="05000000000000000000" pitchFamily="2" charset="2"/>
              </a:rPr>
              <a:t> kann vernachlässigt werden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Statische Auslegung auf Extremlasten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Nachweis der Dauerfestigkeit im Auslegungspunkt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Richtlinien einhalten (</a:t>
            </a:r>
            <a:r>
              <a:rPr lang="de-DE" dirty="0"/>
              <a:t>DIN EN 61400-1/DIN EN </a:t>
            </a:r>
            <a:r>
              <a:rPr lang="de-DE" dirty="0" smtClean="0"/>
              <a:t>1993-1)</a:t>
            </a:r>
          </a:p>
          <a:p>
            <a:r>
              <a:rPr lang="de-DE" dirty="0" smtClean="0"/>
              <a:t>10^8 Lastspiele </a:t>
            </a:r>
          </a:p>
          <a:p>
            <a:r>
              <a:rPr lang="de-DE" dirty="0" smtClean="0"/>
              <a:t>Eigenfrequenz höher als Anregungsfrequenz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559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Onshoreanlage</a:t>
            </a:r>
            <a:endParaRPr lang="de-DE" dirty="0" smtClean="0"/>
          </a:p>
          <a:p>
            <a:r>
              <a:rPr lang="de-DE" dirty="0" smtClean="0"/>
              <a:t>5,2 MW bei 13 m/s Windgeschwindigkeit</a:t>
            </a:r>
          </a:p>
          <a:p>
            <a:r>
              <a:rPr lang="de-DE" dirty="0" smtClean="0"/>
              <a:t>125 m Narbenhöhe</a:t>
            </a:r>
          </a:p>
          <a:p>
            <a:r>
              <a:rPr lang="de-DE" dirty="0" smtClean="0"/>
              <a:t>Auslegungspunkt für mittlere Windgeschwindigkeiten von 7,5 m/s</a:t>
            </a:r>
          </a:p>
          <a:p>
            <a:r>
              <a:rPr lang="de-DE" dirty="0" smtClean="0"/>
              <a:t>Dreiblatt-Anlage mit aktiver </a:t>
            </a:r>
            <a:r>
              <a:rPr lang="de-DE" dirty="0" err="1" smtClean="0"/>
              <a:t>Pitchregelung</a:t>
            </a:r>
            <a:r>
              <a:rPr lang="de-DE" dirty="0" smtClean="0"/>
              <a:t> </a:t>
            </a:r>
          </a:p>
          <a:p>
            <a:r>
              <a:rPr lang="de-DE" dirty="0" smtClean="0"/>
              <a:t>Emissionsarm durch niedrigen Blattspitzenspeed (78-85 m/s)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64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Auftretende Spannungen</a:t>
            </a:r>
            <a:endParaRPr lang="de-DE" dirty="0"/>
          </a:p>
        </p:txBody>
      </p:sp>
      <p:pic>
        <p:nvPicPr>
          <p:cNvPr id="15" name="Grafik 1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2" t="15559" r="35548" b="12506"/>
          <a:stretch/>
        </p:blipFill>
        <p:spPr>
          <a:xfrm>
            <a:off x="2864825" y="1745087"/>
            <a:ext cx="3838384" cy="5112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>
                    <a:solidFill>
                      <a:schemeClr val="bg1"/>
                    </a:solidFill>
                  </a:rPr>
                  <a:t>E360 Stahl mit 20-</a:t>
                </a:r>
                <a:br>
                  <a:rPr lang="de-DE" dirty="0" smtClean="0">
                    <a:solidFill>
                      <a:schemeClr val="bg1"/>
                    </a:solidFill>
                  </a:rPr>
                </a:br>
                <a:r>
                  <a:rPr lang="de-DE" dirty="0" smtClean="0">
                    <a:solidFill>
                      <a:schemeClr val="bg1"/>
                    </a:solidFill>
                  </a:rPr>
                  <a:t>30mm Wanddicke</a:t>
                </a:r>
              </a:p>
              <a:p>
                <a:r>
                  <a:rPr lang="de-DE" dirty="0" smtClean="0">
                    <a:solidFill>
                      <a:schemeClr val="bg1"/>
                    </a:solidFill>
                  </a:rPr>
                  <a:t>Spannungen </a:t>
                </a:r>
                <a:br>
                  <a:rPr lang="de-DE" dirty="0" smtClean="0">
                    <a:solidFill>
                      <a:schemeClr val="bg1"/>
                    </a:solidFill>
                  </a:rPr>
                </a:br>
                <a:r>
                  <a:rPr lang="de-DE" dirty="0" smtClean="0">
                    <a:solidFill>
                      <a:schemeClr val="bg1"/>
                    </a:solidFill>
                  </a:rPr>
                  <a:t>&lt; 220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</m:oMath>
                </a14:m>
                <a:r>
                  <a:rPr lang="de-DE" dirty="0" smtClean="0">
                    <a:solidFill>
                      <a:schemeClr val="bg1"/>
                    </a:solidFill>
                  </a:rPr>
                  <a:t> 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Inhaltsplatzhalt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7" t="20056" r="10591" b="40625"/>
          <a:stretch/>
        </p:blipFill>
        <p:spPr>
          <a:xfrm>
            <a:off x="10946931" y="1745085"/>
            <a:ext cx="1262130" cy="2794717"/>
          </a:xfrm>
          <a:prstGeom prst="rect">
            <a:avLst/>
          </a:prstGeom>
        </p:spPr>
      </p:pic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13" y="1745086"/>
            <a:ext cx="4422612" cy="511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7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Verschiebungen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5" t="15247" r="6140" b="6751"/>
          <a:stretch/>
        </p:blipFill>
        <p:spPr>
          <a:xfrm>
            <a:off x="2189748" y="1648282"/>
            <a:ext cx="6962274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6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Eigenfrequenzen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Erste Eigenfrequenz signifikant größer</a:t>
            </a:r>
            <a:br>
              <a:rPr lang="de-DE" dirty="0" smtClean="0"/>
            </a:br>
            <a:r>
              <a:rPr lang="de-DE" dirty="0" smtClean="0"/>
              <a:t>als höchste Erregerfrequenz (0,25 Hz)</a:t>
            </a:r>
          </a:p>
        </p:txBody>
      </p:sp>
      <p:pic>
        <p:nvPicPr>
          <p:cNvPr id="7" name="Inhaltsplatzhalter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596" y="2983831"/>
            <a:ext cx="7251972" cy="39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1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Ansicht des Turms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1103313" y="2052918"/>
            <a:ext cx="3996722" cy="4195481"/>
          </a:xfrm>
        </p:spPr>
        <p:txBody>
          <a:bodyPr/>
          <a:lstStyle/>
          <a:p>
            <a:r>
              <a:rPr lang="de-DE" dirty="0" smtClean="0"/>
              <a:t>Durchmesser untern 8 m</a:t>
            </a:r>
          </a:p>
          <a:p>
            <a:r>
              <a:rPr lang="de-DE" dirty="0" smtClean="0"/>
              <a:t>Verjüngung auf den ersten 30 m</a:t>
            </a:r>
          </a:p>
          <a:p>
            <a:r>
              <a:rPr lang="de-DE" dirty="0" smtClean="0"/>
              <a:t>Danach </a:t>
            </a:r>
            <a:r>
              <a:rPr lang="de-DE" smtClean="0"/>
              <a:t>reduzierter Durchmesser von 4,6 m</a:t>
            </a:r>
            <a:endParaRPr lang="de-DE" dirty="0" smtClean="0"/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8" t="4652" r="42231" b="23852"/>
          <a:stretch/>
        </p:blipFill>
        <p:spPr>
          <a:xfrm>
            <a:off x="6207616" y="-1"/>
            <a:ext cx="384321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Regelung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Gierwinkel</a:t>
            </a:r>
            <a:r>
              <a:rPr lang="de-DE" dirty="0" smtClean="0"/>
              <a:t> (</a:t>
            </a:r>
            <a:r>
              <a:rPr lang="de-DE" dirty="0"/>
              <a:t>Azimut) </a:t>
            </a:r>
            <a:r>
              <a:rPr lang="de-DE" dirty="0" smtClean="0"/>
              <a:t>Windrichtungsnachführung</a:t>
            </a:r>
          </a:p>
          <a:p>
            <a:r>
              <a:rPr lang="de-DE" dirty="0" smtClean="0"/>
              <a:t>Generator –/Netzregelung</a:t>
            </a:r>
          </a:p>
          <a:p>
            <a:pPr lvl="1"/>
            <a:r>
              <a:rPr lang="de-DE" dirty="0" smtClean="0"/>
              <a:t>Wirkleistungsregelung</a:t>
            </a:r>
          </a:p>
          <a:p>
            <a:pPr lvl="1"/>
            <a:r>
              <a:rPr lang="de-DE" dirty="0" smtClean="0"/>
              <a:t>Blindleistungsregelung</a:t>
            </a:r>
          </a:p>
          <a:p>
            <a:r>
              <a:rPr lang="de-DE" dirty="0" smtClean="0"/>
              <a:t>Leistungsregelung</a:t>
            </a:r>
          </a:p>
          <a:p>
            <a:pPr lvl="1"/>
            <a:r>
              <a:rPr lang="de-DE" dirty="0" smtClean="0"/>
              <a:t>Pitch-Regelung</a:t>
            </a:r>
          </a:p>
        </p:txBody>
      </p:sp>
    </p:spTree>
    <p:extLst>
      <p:ext uri="{BB962C8B-B14F-4D97-AF65-F5344CB8AC3E}">
        <p14:creationId xmlns:p14="http://schemas.microsoft.com/office/powerpoint/2010/main" val="347836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Windnachführungsregelung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WEA mit horizontaler Achse in Windrichtung ausrichten</a:t>
            </a:r>
          </a:p>
          <a:p>
            <a:r>
              <a:rPr lang="de-DE" dirty="0" smtClean="0"/>
              <a:t>Senkrechte Anströmung auf Rotorebene</a:t>
            </a:r>
          </a:p>
          <a:p>
            <a:pPr lvl="1"/>
            <a:r>
              <a:rPr lang="de-DE" dirty="0"/>
              <a:t>Optimale Windkraft</a:t>
            </a:r>
          </a:p>
          <a:p>
            <a:r>
              <a:rPr lang="de-DE" dirty="0" smtClean="0"/>
              <a:t>Aktives System</a:t>
            </a:r>
          </a:p>
          <a:p>
            <a:r>
              <a:rPr lang="de-DE" dirty="0" smtClean="0"/>
              <a:t>Windnachführung mit </a:t>
            </a:r>
            <a:r>
              <a:rPr lang="de-DE" dirty="0" err="1" smtClean="0"/>
              <a:t>Azimutantrieb</a:t>
            </a:r>
            <a:endParaRPr lang="de-DE" dirty="0" smtClean="0"/>
          </a:p>
          <a:p>
            <a:r>
              <a:rPr lang="de-DE" dirty="0" smtClean="0"/>
              <a:t>Windrichtung über </a:t>
            </a:r>
            <a:r>
              <a:rPr lang="de-DE" dirty="0"/>
              <a:t>Gondelanemometer mit </a:t>
            </a:r>
            <a:r>
              <a:rPr lang="de-DE" dirty="0" smtClean="0"/>
              <a:t>Windrichtungsanzeige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632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Generator –/Netzregelung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Feldorientierte Regelung </a:t>
            </a:r>
          </a:p>
          <a:p>
            <a:r>
              <a:rPr lang="de-DE" dirty="0" smtClean="0"/>
              <a:t>Besteht aus Drehzahlregler auf Basis Stromregler</a:t>
            </a:r>
          </a:p>
          <a:p>
            <a:r>
              <a:rPr lang="de-DE" dirty="0" smtClean="0"/>
              <a:t>Modell im Umrichter</a:t>
            </a:r>
          </a:p>
          <a:p>
            <a:pPr lvl="1"/>
            <a:r>
              <a:rPr lang="de-DE" dirty="0" smtClean="0"/>
              <a:t>Berechnung der Drehzahl &amp; Drehmoment</a:t>
            </a:r>
          </a:p>
          <a:p>
            <a:r>
              <a:rPr lang="de-DE" dirty="0" smtClean="0"/>
              <a:t>Blindleistungsregelung</a:t>
            </a:r>
          </a:p>
          <a:p>
            <a:r>
              <a:rPr lang="de-DE" dirty="0" smtClean="0"/>
              <a:t>Wirkleistungsregelung</a:t>
            </a:r>
          </a:p>
        </p:txBody>
      </p:sp>
    </p:spTree>
    <p:extLst>
      <p:ext uri="{BB962C8B-B14F-4D97-AF65-F5344CB8AC3E}">
        <p14:creationId xmlns:p14="http://schemas.microsoft.com/office/powerpoint/2010/main" val="257762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Pitch Regelung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9520" y="1331701"/>
            <a:ext cx="8946541" cy="4195481"/>
          </a:xfrm>
        </p:spPr>
        <p:txBody>
          <a:bodyPr/>
          <a:lstStyle/>
          <a:p>
            <a:r>
              <a:rPr lang="de-DE" dirty="0" smtClean="0"/>
              <a:t>Individual-Pitch</a:t>
            </a:r>
          </a:p>
          <a:p>
            <a:r>
              <a:rPr lang="de-DE" dirty="0" smtClean="0"/>
              <a:t>Getriebemotor + Ritzel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t="7195" r="9112" b="15967"/>
          <a:stretch/>
        </p:blipFill>
        <p:spPr>
          <a:xfrm>
            <a:off x="824247" y="2732231"/>
            <a:ext cx="9984120" cy="3869027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1899656" y="4031088"/>
            <a:ext cx="1036727" cy="321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de-DE" sz="1500" b="1" dirty="0" smtClean="0">
                <a:solidFill>
                  <a:schemeClr val="bg1"/>
                </a:solidFill>
              </a:rPr>
              <a:t>Unterlast</a:t>
            </a:r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3713431" y="4031088"/>
            <a:ext cx="1036727" cy="321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de-DE" sz="1500" b="1" dirty="0" err="1" smtClean="0">
                <a:solidFill>
                  <a:schemeClr val="bg1"/>
                </a:solidFill>
              </a:rPr>
              <a:t>Teillast</a:t>
            </a:r>
            <a:endParaRPr lang="de-DE" dirty="0" smtClean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6817239" y="4031088"/>
            <a:ext cx="1036727" cy="321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de-DE" sz="1500" b="1" dirty="0" smtClean="0">
                <a:solidFill>
                  <a:schemeClr val="bg1"/>
                </a:solidFill>
              </a:rPr>
              <a:t>Volllast</a:t>
            </a:r>
            <a:endParaRPr lang="de-DE" dirty="0" smtClean="0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9366222" y="4031088"/>
            <a:ext cx="1036727" cy="321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de-DE" sz="1500" b="1" dirty="0" smtClean="0">
                <a:solidFill>
                  <a:schemeClr val="bg1"/>
                </a:solidFill>
              </a:rPr>
              <a:t>Überlast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408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Pitch Regelung</a:t>
            </a:r>
            <a:endParaRPr lang="de-DE" dirty="0"/>
          </a:p>
        </p:txBody>
      </p:sp>
      <p:sp>
        <p:nvSpPr>
          <p:cNvPr id="17" name="Ellipse 16"/>
          <p:cNvSpPr/>
          <p:nvPr/>
        </p:nvSpPr>
        <p:spPr>
          <a:xfrm rot="7611111">
            <a:off x="4207715" y="2800670"/>
            <a:ext cx="2281514" cy="408837"/>
          </a:xfrm>
          <a:custGeom>
            <a:avLst/>
            <a:gdLst>
              <a:gd name="connsiteX0" fmla="*/ 0 w 3734873"/>
              <a:gd name="connsiteY0" fmla="*/ 199623 h 399245"/>
              <a:gd name="connsiteX1" fmla="*/ 1867437 w 3734873"/>
              <a:gd name="connsiteY1" fmla="*/ 0 h 399245"/>
              <a:gd name="connsiteX2" fmla="*/ 3734874 w 3734873"/>
              <a:gd name="connsiteY2" fmla="*/ 199623 h 399245"/>
              <a:gd name="connsiteX3" fmla="*/ 1867437 w 3734873"/>
              <a:gd name="connsiteY3" fmla="*/ 399246 h 399245"/>
              <a:gd name="connsiteX4" fmla="*/ 0 w 3734873"/>
              <a:gd name="connsiteY4" fmla="*/ 199623 h 399245"/>
              <a:gd name="connsiteX0" fmla="*/ 16 w 3734890"/>
              <a:gd name="connsiteY0" fmla="*/ 199623 h 347730"/>
              <a:gd name="connsiteX1" fmla="*/ 1867453 w 3734890"/>
              <a:gd name="connsiteY1" fmla="*/ 0 h 347730"/>
              <a:gd name="connsiteX2" fmla="*/ 3734890 w 3734890"/>
              <a:gd name="connsiteY2" fmla="*/ 199623 h 347730"/>
              <a:gd name="connsiteX3" fmla="*/ 1893211 w 3734890"/>
              <a:gd name="connsiteY3" fmla="*/ 347730 h 347730"/>
              <a:gd name="connsiteX4" fmla="*/ 16 w 3734890"/>
              <a:gd name="connsiteY4" fmla="*/ 199623 h 347730"/>
              <a:gd name="connsiteX0" fmla="*/ 16 w 3734890"/>
              <a:gd name="connsiteY0" fmla="*/ 199623 h 372530"/>
              <a:gd name="connsiteX1" fmla="*/ 1867453 w 3734890"/>
              <a:gd name="connsiteY1" fmla="*/ 0 h 372530"/>
              <a:gd name="connsiteX2" fmla="*/ 3734890 w 3734890"/>
              <a:gd name="connsiteY2" fmla="*/ 199623 h 372530"/>
              <a:gd name="connsiteX3" fmla="*/ 1893211 w 3734890"/>
              <a:gd name="connsiteY3" fmla="*/ 347730 h 372530"/>
              <a:gd name="connsiteX4" fmla="*/ 16 w 3734890"/>
              <a:gd name="connsiteY4" fmla="*/ 199623 h 372530"/>
              <a:gd name="connsiteX0" fmla="*/ 11 w 3232609"/>
              <a:gd name="connsiteY0" fmla="*/ 199665 h 347808"/>
              <a:gd name="connsiteX1" fmla="*/ 1867448 w 3232609"/>
              <a:gd name="connsiteY1" fmla="*/ 42 h 347808"/>
              <a:gd name="connsiteX2" fmla="*/ 3232609 w 3232609"/>
              <a:gd name="connsiteY2" fmla="*/ 186786 h 347808"/>
              <a:gd name="connsiteX3" fmla="*/ 1893206 w 3232609"/>
              <a:gd name="connsiteY3" fmla="*/ 347772 h 347808"/>
              <a:gd name="connsiteX4" fmla="*/ 11 w 3232609"/>
              <a:gd name="connsiteY4" fmla="*/ 199665 h 347808"/>
              <a:gd name="connsiteX0" fmla="*/ 11 w 3464429"/>
              <a:gd name="connsiteY0" fmla="*/ 199665 h 347808"/>
              <a:gd name="connsiteX1" fmla="*/ 1867448 w 3464429"/>
              <a:gd name="connsiteY1" fmla="*/ 42 h 347808"/>
              <a:gd name="connsiteX2" fmla="*/ 3464429 w 3464429"/>
              <a:gd name="connsiteY2" fmla="*/ 186786 h 347808"/>
              <a:gd name="connsiteX3" fmla="*/ 1893206 w 3464429"/>
              <a:gd name="connsiteY3" fmla="*/ 347772 h 347808"/>
              <a:gd name="connsiteX4" fmla="*/ 11 w 3464429"/>
              <a:gd name="connsiteY4" fmla="*/ 199665 h 347808"/>
              <a:gd name="connsiteX0" fmla="*/ 11 w 3464429"/>
              <a:gd name="connsiteY0" fmla="*/ 199665 h 352479"/>
              <a:gd name="connsiteX1" fmla="*/ 1867448 w 3464429"/>
              <a:gd name="connsiteY1" fmla="*/ 42 h 352479"/>
              <a:gd name="connsiteX2" fmla="*/ 3464429 w 3464429"/>
              <a:gd name="connsiteY2" fmla="*/ 186786 h 352479"/>
              <a:gd name="connsiteX3" fmla="*/ 1893206 w 3464429"/>
              <a:gd name="connsiteY3" fmla="*/ 347772 h 352479"/>
              <a:gd name="connsiteX4" fmla="*/ 11 w 3464429"/>
              <a:gd name="connsiteY4" fmla="*/ 199665 h 352479"/>
              <a:gd name="connsiteX0" fmla="*/ 11 w 3464429"/>
              <a:gd name="connsiteY0" fmla="*/ 201511 h 354325"/>
              <a:gd name="connsiteX1" fmla="*/ 1867448 w 3464429"/>
              <a:gd name="connsiteY1" fmla="*/ 1888 h 354325"/>
              <a:gd name="connsiteX2" fmla="*/ 3464429 w 3464429"/>
              <a:gd name="connsiteY2" fmla="*/ 188632 h 354325"/>
              <a:gd name="connsiteX3" fmla="*/ 1893206 w 3464429"/>
              <a:gd name="connsiteY3" fmla="*/ 349618 h 354325"/>
              <a:gd name="connsiteX4" fmla="*/ 11 w 3464429"/>
              <a:gd name="connsiteY4" fmla="*/ 201511 h 354325"/>
              <a:gd name="connsiteX0" fmla="*/ 11 w 3657612"/>
              <a:gd name="connsiteY0" fmla="*/ 201511 h 354325"/>
              <a:gd name="connsiteX1" fmla="*/ 1867448 w 3657612"/>
              <a:gd name="connsiteY1" fmla="*/ 1888 h 354325"/>
              <a:gd name="connsiteX2" fmla="*/ 3657612 w 3657612"/>
              <a:gd name="connsiteY2" fmla="*/ 188632 h 354325"/>
              <a:gd name="connsiteX3" fmla="*/ 1893206 w 3657612"/>
              <a:gd name="connsiteY3" fmla="*/ 349618 h 354325"/>
              <a:gd name="connsiteX4" fmla="*/ 11 w 3657612"/>
              <a:gd name="connsiteY4" fmla="*/ 201511 h 354325"/>
              <a:gd name="connsiteX0" fmla="*/ 11 w 3361398"/>
              <a:gd name="connsiteY0" fmla="*/ 218122 h 367021"/>
              <a:gd name="connsiteX1" fmla="*/ 1867448 w 3361398"/>
              <a:gd name="connsiteY1" fmla="*/ 18499 h 367021"/>
              <a:gd name="connsiteX2" fmla="*/ 3361398 w 3361398"/>
              <a:gd name="connsiteY2" fmla="*/ 153728 h 367021"/>
              <a:gd name="connsiteX3" fmla="*/ 1893206 w 3361398"/>
              <a:gd name="connsiteY3" fmla="*/ 366229 h 367021"/>
              <a:gd name="connsiteX4" fmla="*/ 11 w 3361398"/>
              <a:gd name="connsiteY4" fmla="*/ 218122 h 367021"/>
              <a:gd name="connsiteX0" fmla="*/ 11 w 3361398"/>
              <a:gd name="connsiteY0" fmla="*/ 200271 h 349170"/>
              <a:gd name="connsiteX1" fmla="*/ 1867448 w 3361398"/>
              <a:gd name="connsiteY1" fmla="*/ 648 h 349170"/>
              <a:gd name="connsiteX2" fmla="*/ 3361398 w 3361398"/>
              <a:gd name="connsiteY2" fmla="*/ 135877 h 349170"/>
              <a:gd name="connsiteX3" fmla="*/ 1893206 w 3361398"/>
              <a:gd name="connsiteY3" fmla="*/ 348378 h 349170"/>
              <a:gd name="connsiteX4" fmla="*/ 11 w 3361398"/>
              <a:gd name="connsiteY4" fmla="*/ 200271 h 349170"/>
              <a:gd name="connsiteX0" fmla="*/ 11 w 3361398"/>
              <a:gd name="connsiteY0" fmla="*/ 88095 h 236877"/>
              <a:gd name="connsiteX1" fmla="*/ 1867448 w 3361398"/>
              <a:gd name="connsiteY1" fmla="*/ 4382 h 236877"/>
              <a:gd name="connsiteX2" fmla="*/ 3361398 w 3361398"/>
              <a:gd name="connsiteY2" fmla="*/ 23701 h 236877"/>
              <a:gd name="connsiteX3" fmla="*/ 1893206 w 3361398"/>
              <a:gd name="connsiteY3" fmla="*/ 236202 h 236877"/>
              <a:gd name="connsiteX4" fmla="*/ 11 w 3361398"/>
              <a:gd name="connsiteY4" fmla="*/ 88095 h 236877"/>
              <a:gd name="connsiteX0" fmla="*/ 11 w 3361398"/>
              <a:gd name="connsiteY0" fmla="*/ 225924 h 374854"/>
              <a:gd name="connsiteX1" fmla="*/ 1867448 w 3361398"/>
              <a:gd name="connsiteY1" fmla="*/ 543 h 374854"/>
              <a:gd name="connsiteX2" fmla="*/ 3361398 w 3361398"/>
              <a:gd name="connsiteY2" fmla="*/ 161530 h 374854"/>
              <a:gd name="connsiteX3" fmla="*/ 1893206 w 3361398"/>
              <a:gd name="connsiteY3" fmla="*/ 374031 h 374854"/>
              <a:gd name="connsiteX4" fmla="*/ 11 w 3361398"/>
              <a:gd name="connsiteY4" fmla="*/ 225924 h 374854"/>
              <a:gd name="connsiteX0" fmla="*/ 11 w 3361398"/>
              <a:gd name="connsiteY0" fmla="*/ 249897 h 398827"/>
              <a:gd name="connsiteX1" fmla="*/ 1867448 w 3361398"/>
              <a:gd name="connsiteY1" fmla="*/ 24516 h 398827"/>
              <a:gd name="connsiteX2" fmla="*/ 3361398 w 3361398"/>
              <a:gd name="connsiteY2" fmla="*/ 185503 h 398827"/>
              <a:gd name="connsiteX3" fmla="*/ 1893206 w 3361398"/>
              <a:gd name="connsiteY3" fmla="*/ 398004 h 398827"/>
              <a:gd name="connsiteX4" fmla="*/ 11 w 3361398"/>
              <a:gd name="connsiteY4" fmla="*/ 249897 h 398827"/>
              <a:gd name="connsiteX0" fmla="*/ 11 w 3361529"/>
              <a:gd name="connsiteY0" fmla="*/ 275877 h 424807"/>
              <a:gd name="connsiteX1" fmla="*/ 1867448 w 3361529"/>
              <a:gd name="connsiteY1" fmla="*/ 50496 h 424807"/>
              <a:gd name="connsiteX2" fmla="*/ 3361398 w 3361529"/>
              <a:gd name="connsiteY2" fmla="*/ 211483 h 424807"/>
              <a:gd name="connsiteX3" fmla="*/ 1893206 w 3361529"/>
              <a:gd name="connsiteY3" fmla="*/ 423984 h 424807"/>
              <a:gd name="connsiteX4" fmla="*/ 11 w 3361529"/>
              <a:gd name="connsiteY4" fmla="*/ 275877 h 424807"/>
              <a:gd name="connsiteX0" fmla="*/ 11 w 3361529"/>
              <a:gd name="connsiteY0" fmla="*/ 275877 h 364273"/>
              <a:gd name="connsiteX1" fmla="*/ 1867448 w 3361529"/>
              <a:gd name="connsiteY1" fmla="*/ 50496 h 364273"/>
              <a:gd name="connsiteX2" fmla="*/ 3361398 w 3361529"/>
              <a:gd name="connsiteY2" fmla="*/ 211483 h 364273"/>
              <a:gd name="connsiteX3" fmla="*/ 1893206 w 3361529"/>
              <a:gd name="connsiteY3" fmla="*/ 359590 h 364273"/>
              <a:gd name="connsiteX4" fmla="*/ 11 w 3361529"/>
              <a:gd name="connsiteY4" fmla="*/ 275877 h 364273"/>
              <a:gd name="connsiteX0" fmla="*/ 11 w 3361529"/>
              <a:gd name="connsiteY0" fmla="*/ 275877 h 398339"/>
              <a:gd name="connsiteX1" fmla="*/ 1867448 w 3361529"/>
              <a:gd name="connsiteY1" fmla="*/ 50496 h 398339"/>
              <a:gd name="connsiteX2" fmla="*/ 3361398 w 3361529"/>
              <a:gd name="connsiteY2" fmla="*/ 211483 h 398339"/>
              <a:gd name="connsiteX3" fmla="*/ 1893206 w 3361529"/>
              <a:gd name="connsiteY3" fmla="*/ 359590 h 398339"/>
              <a:gd name="connsiteX4" fmla="*/ 11 w 3361529"/>
              <a:gd name="connsiteY4" fmla="*/ 275877 h 39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1529" h="398339">
                <a:moveTo>
                  <a:pt x="11" y="275877"/>
                </a:moveTo>
                <a:cubicBezTo>
                  <a:pt x="-4282" y="224361"/>
                  <a:pt x="1294338" y="151380"/>
                  <a:pt x="1867448" y="50496"/>
                </a:cubicBezTo>
                <a:cubicBezTo>
                  <a:pt x="2440558" y="-50388"/>
                  <a:pt x="3374276" y="-1797"/>
                  <a:pt x="3361398" y="211483"/>
                </a:cubicBezTo>
                <a:cubicBezTo>
                  <a:pt x="3361398" y="424763"/>
                  <a:pt x="2453437" y="426132"/>
                  <a:pt x="1893206" y="359590"/>
                </a:cubicBezTo>
                <a:cubicBezTo>
                  <a:pt x="1332975" y="293048"/>
                  <a:pt x="4304" y="327393"/>
                  <a:pt x="11" y="275877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mit Pfeil 20"/>
          <p:cNvCxnSpPr/>
          <p:nvPr/>
        </p:nvCxnSpPr>
        <p:spPr>
          <a:xfrm flipV="1">
            <a:off x="2541103" y="4413996"/>
            <a:ext cx="1187450" cy="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>
            <a:off x="5566623" y="3853153"/>
            <a:ext cx="2415" cy="139977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3728553" y="4404874"/>
            <a:ext cx="0" cy="102234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/>
          <p:nvPr/>
        </p:nvCxnSpPr>
        <p:spPr>
          <a:xfrm flipV="1">
            <a:off x="2671937" y="4413997"/>
            <a:ext cx="1056616" cy="901083"/>
          </a:xfrm>
          <a:prstGeom prst="straightConnector1">
            <a:avLst/>
          </a:prstGeom>
          <a:ln w="57150">
            <a:prstDash val="lg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Pfeil nach oben 43"/>
          <p:cNvSpPr/>
          <p:nvPr/>
        </p:nvSpPr>
        <p:spPr>
          <a:xfrm rot="18048974">
            <a:off x="4185293" y="3188369"/>
            <a:ext cx="457589" cy="4211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Pfeil nach oben 44"/>
          <p:cNvSpPr/>
          <p:nvPr/>
        </p:nvSpPr>
        <p:spPr>
          <a:xfrm rot="7197078">
            <a:off x="5810814" y="2268145"/>
            <a:ext cx="457589" cy="4211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9" name="Gerade Verbindung mit Pfeil 48"/>
          <p:cNvCxnSpPr/>
          <p:nvPr/>
        </p:nvCxnSpPr>
        <p:spPr>
          <a:xfrm flipV="1">
            <a:off x="4116053" y="4145057"/>
            <a:ext cx="384678" cy="511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V="1">
            <a:off x="4268453" y="4297457"/>
            <a:ext cx="384678" cy="511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 flipV="1">
            <a:off x="4456457" y="4413996"/>
            <a:ext cx="384678" cy="511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/>
          <p:nvPr/>
        </p:nvCxnSpPr>
        <p:spPr>
          <a:xfrm flipV="1">
            <a:off x="3920892" y="4041875"/>
            <a:ext cx="384678" cy="511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Titel 1"/>
          <p:cNvSpPr txBox="1">
            <a:spLocks/>
          </p:cNvSpPr>
          <p:nvPr/>
        </p:nvSpPr>
        <p:spPr>
          <a:xfrm>
            <a:off x="2765990" y="4123882"/>
            <a:ext cx="737676" cy="2767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1200" dirty="0" smtClean="0"/>
              <a:t>Wind</a:t>
            </a:r>
            <a:endParaRPr lang="de-DE" sz="1200" dirty="0"/>
          </a:p>
        </p:txBody>
      </p:sp>
      <p:sp>
        <p:nvSpPr>
          <p:cNvPr id="55" name="Titel 1"/>
          <p:cNvSpPr txBox="1">
            <a:spLocks/>
          </p:cNvSpPr>
          <p:nvPr/>
        </p:nvSpPr>
        <p:spPr>
          <a:xfrm>
            <a:off x="5684410" y="4413996"/>
            <a:ext cx="1901040" cy="3872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1200" dirty="0" smtClean="0"/>
              <a:t>Drehung</a:t>
            </a:r>
            <a:endParaRPr lang="de-DE" sz="1200" dirty="0"/>
          </a:p>
        </p:txBody>
      </p:sp>
      <p:sp>
        <p:nvSpPr>
          <p:cNvPr id="56" name="Titel 1"/>
          <p:cNvSpPr txBox="1">
            <a:spLocks/>
          </p:cNvSpPr>
          <p:nvPr/>
        </p:nvSpPr>
        <p:spPr>
          <a:xfrm>
            <a:off x="1220865" y="5328466"/>
            <a:ext cx="2507688" cy="3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1200" dirty="0" smtClean="0"/>
              <a:t>Anströmungsgeschwindigkeit</a:t>
            </a:r>
            <a:endParaRPr lang="de-DE" sz="1200" dirty="0"/>
          </a:p>
        </p:txBody>
      </p:sp>
      <p:sp>
        <p:nvSpPr>
          <p:cNvPr id="57" name="Titel 1"/>
          <p:cNvSpPr txBox="1">
            <a:spLocks/>
          </p:cNvSpPr>
          <p:nvPr/>
        </p:nvSpPr>
        <p:spPr>
          <a:xfrm>
            <a:off x="6333861" y="2335528"/>
            <a:ext cx="1763391" cy="652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1200" dirty="0" err="1" smtClean="0"/>
              <a:t>Pitchen</a:t>
            </a:r>
            <a:r>
              <a:rPr lang="de-DE" sz="1200" dirty="0" smtClean="0"/>
              <a:t> zur Leistungsreduktion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9949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Zusammenfassende Ergebnisse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7034"/>
            <a:ext cx="12192000" cy="5351070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5,2 MW Nennleistung bei 13 m/s </a:t>
            </a:r>
          </a:p>
          <a:p>
            <a:r>
              <a:rPr lang="de-DE" dirty="0" smtClean="0"/>
              <a:t>Pitch-Regelung</a:t>
            </a:r>
          </a:p>
          <a:p>
            <a:r>
              <a:rPr lang="de-DE" dirty="0" smtClean="0"/>
              <a:t>25 m/s Abschaltgeschwindigkeit</a:t>
            </a:r>
          </a:p>
          <a:p>
            <a:r>
              <a:rPr lang="de-DE" dirty="0" smtClean="0"/>
              <a:t>Laufruhig</a:t>
            </a:r>
          </a:p>
          <a:p>
            <a:r>
              <a:rPr lang="de-DE" dirty="0" smtClean="0"/>
              <a:t>Netzfreundlich</a:t>
            </a:r>
          </a:p>
          <a:p>
            <a:r>
              <a:rPr lang="de-DE" dirty="0" smtClean="0"/>
              <a:t>Zuverlässig</a:t>
            </a:r>
          </a:p>
        </p:txBody>
      </p:sp>
    </p:spTree>
    <p:extLst>
      <p:ext uri="{BB962C8B-B14F-4D97-AF65-F5344CB8AC3E}">
        <p14:creationId xmlns:p14="http://schemas.microsoft.com/office/powerpoint/2010/main" val="37013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Triebstrang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Generator</a:t>
            </a:r>
          </a:p>
          <a:p>
            <a:r>
              <a:rPr lang="de-DE" dirty="0" smtClean="0"/>
              <a:t>Getriebe</a:t>
            </a:r>
          </a:p>
          <a:p>
            <a:r>
              <a:rPr lang="de-DE" dirty="0" smtClean="0"/>
              <a:t>Umrichter</a:t>
            </a:r>
          </a:p>
          <a:p>
            <a:r>
              <a:rPr lang="de-DE" dirty="0" smtClean="0"/>
              <a:t>Lagerung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071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Generator</a:t>
            </a:r>
            <a:br>
              <a:rPr lang="de-DE" dirty="0" smtClean="0"/>
            </a:br>
            <a:endParaRPr lang="de-DE" sz="28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0329401"/>
              </p:ext>
            </p:extLst>
          </p:nvPr>
        </p:nvGraphicFramePr>
        <p:xfrm>
          <a:off x="1103683" y="2275035"/>
          <a:ext cx="8947150" cy="4013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575"/>
                <a:gridCol w="4473575"/>
              </a:tblGrid>
              <a:tr h="722106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/>
                        <a:t>Synchrongenerator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/>
                        <a:t>Asynchrongenerator</a:t>
                      </a:r>
                      <a:endParaRPr lang="de-DE" dirty="0"/>
                    </a:p>
                  </a:txBody>
                  <a:tcPr/>
                </a:tc>
              </a:tr>
              <a:tr h="343413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/>
                        <a:t>Hoher Wirkungsgrad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/>
                        <a:t>Hoher Wirkungsgrad</a:t>
                      </a:r>
                      <a:endParaRPr lang="de-DE" dirty="0"/>
                    </a:p>
                  </a:txBody>
                  <a:tcPr/>
                </a:tc>
              </a:tr>
              <a:tr h="600973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/>
                        <a:t>Wartungsarm (wenn Erregung ohne Schleifringe)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/>
                        <a:t>Lange Lebensdauer, wartungsarm</a:t>
                      </a:r>
                      <a:endParaRPr lang="de-DE" dirty="0"/>
                    </a:p>
                  </a:txBody>
                  <a:tcPr/>
                </a:tc>
              </a:tr>
              <a:tr h="600973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/>
                        <a:t>Keine elektrische Leistung für Erregung notwendig (PMSG)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/>
                        <a:t>„selbstständiger“ Anlauf möglich</a:t>
                      </a:r>
                      <a:endParaRPr lang="de-DE" dirty="0"/>
                    </a:p>
                  </a:txBody>
                  <a:tcPr/>
                </a:tc>
              </a:tr>
              <a:tr h="600973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/>
                        <a:t>Blindleistungssteuerung möglich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/>
                        <a:t>Blindleistungssteuerung möglich</a:t>
                      </a:r>
                    </a:p>
                    <a:p>
                      <a:pPr algn="l"/>
                      <a:endParaRPr lang="de-DE" dirty="0"/>
                    </a:p>
                  </a:txBody>
                  <a:tcPr/>
                </a:tc>
              </a:tr>
              <a:tr h="343413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/>
                        <a:t>Drehzahlvariabel (Umrichter)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/>
                        <a:t>Drehzahlvariabel</a:t>
                      </a:r>
                      <a:endParaRPr lang="de-DE" dirty="0"/>
                    </a:p>
                  </a:txBody>
                  <a:tcPr/>
                </a:tc>
              </a:tr>
              <a:tr h="600973"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Geringe Herstellungskosten</a:t>
                      </a:r>
                    </a:p>
                    <a:p>
                      <a:pPr algn="l"/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el 1"/>
          <p:cNvSpPr txBox="1">
            <a:spLocks/>
          </p:cNvSpPr>
          <p:nvPr/>
        </p:nvSpPr>
        <p:spPr>
          <a:xfrm>
            <a:off x="646110" y="136556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 smtClean="0"/>
              <a:t>Vorteile:</a:t>
            </a:r>
            <a:br>
              <a:rPr lang="de-DE" dirty="0" smtClean="0"/>
            </a:b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78099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Generator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2837229"/>
              </p:ext>
            </p:extLst>
          </p:nvPr>
        </p:nvGraphicFramePr>
        <p:xfrm>
          <a:off x="1102703" y="2806738"/>
          <a:ext cx="894715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575"/>
                <a:gridCol w="447357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Synchrongenerator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Asynchrongenerator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Magnetmaterial teuer für</a:t>
                      </a:r>
                      <a:r>
                        <a:rPr lang="de-DE" baseline="0" dirty="0" smtClean="0"/>
                        <a:t> PMSG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Kleinerer Wirkungsgrad zu PMSG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Hoher Regelaufwand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Blindleistungsbedarf aus dem Netz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Läuft nicht selbständig hoch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Teilumrichter</a:t>
                      </a:r>
                    </a:p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Vollumrichter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el 1"/>
          <p:cNvSpPr txBox="1">
            <a:spLocks/>
          </p:cNvSpPr>
          <p:nvPr/>
        </p:nvSpPr>
        <p:spPr>
          <a:xfrm>
            <a:off x="645130" y="140620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 smtClean="0"/>
              <a:t>Nachteile: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16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Generator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2758010"/>
              </p:ext>
            </p:extLst>
          </p:nvPr>
        </p:nvGraphicFramePr>
        <p:xfrm>
          <a:off x="646111" y="2156599"/>
          <a:ext cx="9056688" cy="2920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896"/>
                <a:gridCol w="3018896"/>
                <a:gridCol w="3018896"/>
              </a:tblGrid>
              <a:tr h="456036">
                <a:tc>
                  <a:txBody>
                    <a:bodyPr/>
                    <a:lstStyle/>
                    <a:p>
                      <a:r>
                        <a:rPr lang="de-DE" dirty="0" smtClean="0"/>
                        <a:t>Eigenschaften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Käfigläufer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Doppelgespeiste</a:t>
                      </a:r>
                      <a:endParaRPr lang="de-DE" dirty="0"/>
                    </a:p>
                  </a:txBody>
                  <a:tcPr/>
                </a:tc>
              </a:tr>
              <a:tr h="456036">
                <a:tc>
                  <a:txBody>
                    <a:bodyPr/>
                    <a:lstStyle/>
                    <a:p>
                      <a:r>
                        <a:rPr lang="de-DE" dirty="0" smtClean="0"/>
                        <a:t>Drehzahlvariable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+</a:t>
                      </a:r>
                      <a:endParaRPr lang="de-DE" dirty="0"/>
                    </a:p>
                  </a:txBody>
                  <a:tcPr/>
                </a:tc>
              </a:tr>
              <a:tr h="456036">
                <a:tc>
                  <a:txBody>
                    <a:bodyPr/>
                    <a:lstStyle/>
                    <a:p>
                      <a:r>
                        <a:rPr lang="de-DE" dirty="0" smtClean="0"/>
                        <a:t>Variable Blindleistungseinspeisung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+</a:t>
                      </a:r>
                    </a:p>
                  </a:txBody>
                  <a:tcPr/>
                </a:tc>
              </a:tr>
              <a:tr h="456036">
                <a:tc>
                  <a:txBody>
                    <a:bodyPr/>
                    <a:lstStyle/>
                    <a:p>
                      <a:r>
                        <a:rPr lang="de-DE" dirty="0" smtClean="0"/>
                        <a:t>Schleifringe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+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</a:t>
                      </a:r>
                      <a:endParaRPr lang="de-DE" dirty="0"/>
                    </a:p>
                  </a:txBody>
                  <a:tcPr/>
                </a:tc>
              </a:tr>
              <a:tr h="456036">
                <a:tc>
                  <a:txBody>
                    <a:bodyPr/>
                    <a:lstStyle/>
                    <a:p>
                      <a:r>
                        <a:rPr lang="de-DE" dirty="0" smtClean="0"/>
                        <a:t>Kühlung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+</a:t>
                      </a:r>
                      <a:endParaRPr lang="de-DE" dirty="0"/>
                    </a:p>
                  </a:txBody>
                  <a:tcPr/>
                </a:tc>
              </a:tr>
              <a:tr h="456036">
                <a:tc>
                  <a:txBody>
                    <a:bodyPr/>
                    <a:lstStyle/>
                    <a:p>
                      <a:r>
                        <a:rPr lang="de-DE" dirty="0" smtClean="0"/>
                        <a:t>Leistungsverlust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+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79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Generator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Doppelgespeister Asynchrongenerator</a:t>
                </a:r>
              </a:p>
              <a:p>
                <a:r>
                  <a:rPr lang="de-DE" dirty="0" smtClean="0"/>
                  <a:t>Einschaltgeschwindigkeit bei 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den>
                    </m:f>
                  </m:oMath>
                </a14:m>
                <a:endParaRPr lang="de-DE" dirty="0" smtClean="0"/>
              </a:p>
              <a:p>
                <a:r>
                  <a:rPr lang="de-DE" dirty="0" smtClean="0"/>
                  <a:t>Abschaltwindgeschwindigkeit bei 25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den>
                    </m:f>
                  </m:oMath>
                </a14:m>
                <a:endParaRPr lang="de-DE" dirty="0" smtClean="0"/>
              </a:p>
              <a:p>
                <a:r>
                  <a:rPr lang="de-DE" dirty="0" smtClean="0"/>
                  <a:t>Zwischenkreis „</a:t>
                </a:r>
                <a:r>
                  <a:rPr lang="de-DE" dirty="0" err="1" smtClean="0"/>
                  <a:t>Active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Frond</a:t>
                </a:r>
                <a:r>
                  <a:rPr lang="de-DE" dirty="0" smtClean="0"/>
                  <a:t> End“</a:t>
                </a:r>
              </a:p>
              <a:p>
                <a:pPr lvl="1"/>
                <a:r>
                  <a:rPr lang="de-DE" smtClean="0"/>
                  <a:t>Erregung vom </a:t>
                </a:r>
                <a:r>
                  <a:rPr lang="de-DE" dirty="0" smtClean="0"/>
                  <a:t>Umrichter</a:t>
                </a:r>
              </a:p>
              <a:p>
                <a:r>
                  <a:rPr lang="de-DE" dirty="0" smtClean="0"/>
                  <a:t>Getriebe</a:t>
                </a:r>
              </a:p>
              <a:p>
                <a:r>
                  <a:rPr lang="de-DE" dirty="0" smtClean="0"/>
                  <a:t>Teilumrichter </a:t>
                </a:r>
              </a:p>
              <a:p>
                <a:pPr marL="0" indent="0">
                  <a:buNone/>
                </a:pPr>
                <a:endParaRPr lang="de-DE" dirty="0" smtClean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48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Allgemeiner Aufbau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421" y="1609993"/>
            <a:ext cx="7353837" cy="4372055"/>
          </a:xfr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1103312" y="6448069"/>
            <a:ext cx="8852057" cy="3004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900" dirty="0"/>
              <a:t>Quelle: 	https://www.wind-energie.de/infocenter/technik/anlagenkonzepte/konzepte-mit-doppelt-gespeisten-asynchrongenerator</a:t>
            </a:r>
          </a:p>
        </p:txBody>
      </p:sp>
    </p:spTree>
    <p:extLst>
      <p:ext uri="{BB962C8B-B14F-4D97-AF65-F5344CB8AC3E}">
        <p14:creationId xmlns:p14="http://schemas.microsoft.com/office/powerpoint/2010/main" val="51517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584</Words>
  <Application>Microsoft Office PowerPoint</Application>
  <PresentationFormat>Breitbild</PresentationFormat>
  <Paragraphs>245</Paragraphs>
  <Slides>39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5" baseType="lpstr">
      <vt:lpstr>Arial</vt:lpstr>
      <vt:lpstr>Cambria Math</vt:lpstr>
      <vt:lpstr>Century Gothic</vt:lpstr>
      <vt:lpstr>Wingdings</vt:lpstr>
      <vt:lpstr>Wingdings 3</vt:lpstr>
      <vt:lpstr>Ion</vt:lpstr>
      <vt:lpstr>Entwicklung einer Onshore Windenergieanlage </vt:lpstr>
      <vt:lpstr>Gliederung</vt:lpstr>
      <vt:lpstr>Anforderungen</vt:lpstr>
      <vt:lpstr>Triebstrang</vt:lpstr>
      <vt:lpstr>Generator </vt:lpstr>
      <vt:lpstr>Generator</vt:lpstr>
      <vt:lpstr>Generator</vt:lpstr>
      <vt:lpstr>Generator</vt:lpstr>
      <vt:lpstr>Allgemeiner Aufbau</vt:lpstr>
      <vt:lpstr>Quelle: http://www.3d-meier.de/test/test1_0284.jpg </vt:lpstr>
      <vt:lpstr>Getriebe</vt:lpstr>
      <vt:lpstr>Umrichter </vt:lpstr>
      <vt:lpstr>Lagerung</vt:lpstr>
      <vt:lpstr>Sonstige Komponenten</vt:lpstr>
      <vt:lpstr>Sensorik und Aktoren</vt:lpstr>
      <vt:lpstr>Auslegung des Rotors</vt:lpstr>
      <vt:lpstr>Auslegung des Rotors (1/3)</vt:lpstr>
      <vt:lpstr>Auslegung des Rotors (1/3)</vt:lpstr>
      <vt:lpstr>Auswahl der Profile </vt:lpstr>
      <vt:lpstr>Eigenschaften der Profile </vt:lpstr>
      <vt:lpstr>Profiltiefe und Einbauwinkel</vt:lpstr>
      <vt:lpstr>Rotorauslegung mit qBlade</vt:lpstr>
      <vt:lpstr>Ergebnisse: Leistungsbeiwert</vt:lpstr>
      <vt:lpstr>Ergebnisse - Wellenleistung</vt:lpstr>
      <vt:lpstr>Strukturanalyse</vt:lpstr>
      <vt:lpstr>Nachlaufeffekte </vt:lpstr>
      <vt:lpstr>Rotor</vt:lpstr>
      <vt:lpstr>Auslegung des Turms</vt:lpstr>
      <vt:lpstr>Lasten</vt:lpstr>
      <vt:lpstr>Auftretende Spannungen</vt:lpstr>
      <vt:lpstr>Verschiebungen</vt:lpstr>
      <vt:lpstr>Eigenfrequenzen</vt:lpstr>
      <vt:lpstr>Ansicht des Turms</vt:lpstr>
      <vt:lpstr>Regelung</vt:lpstr>
      <vt:lpstr>Windnachführungsregelung</vt:lpstr>
      <vt:lpstr>Generator –/Netzregelung </vt:lpstr>
      <vt:lpstr>Pitch Regelung</vt:lpstr>
      <vt:lpstr>Pitch Regelung</vt:lpstr>
      <vt:lpstr>Zusammenfassende Ergebnisse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Entwicklung einer Onshore Winenergieanlage</dc:title>
  <dc:creator>User</dc:creator>
  <cp:lastModifiedBy>User</cp:lastModifiedBy>
  <cp:revision>108</cp:revision>
  <dcterms:created xsi:type="dcterms:W3CDTF">2016-09-19T11:27:37Z</dcterms:created>
  <dcterms:modified xsi:type="dcterms:W3CDTF">2016-09-30T10:45:29Z</dcterms:modified>
</cp:coreProperties>
</file>